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</p:sldIdLst>
  <p:sldSz cx="7562850" cy="1069181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2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13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23850" y="361950"/>
            <a:ext cx="3608388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>
                <a:latin typeface="Times New Roman" panose="02020603050405020304" pitchFamily="18" charset="0"/>
              </a:rPr>
              <a:t>AlKarkh University of Science College of science First year level </a:t>
            </a:r>
          </a:p>
          <a:p>
            <a:pPr eaLnBrk="1" hangingPunct="1">
              <a:lnSpc>
                <a:spcPts val="1613"/>
              </a:lnSpc>
              <a:spcAft>
                <a:spcPts val="838"/>
              </a:spcAft>
            </a:pPr>
            <a:r>
              <a:rPr lang="en-US" sz="1400" b="1">
                <a:latin typeface="Times New Roman" panose="02020603050405020304" pitchFamily="18" charset="0"/>
              </a:rPr>
              <a:t>General chemistry Labs</a:t>
            </a:r>
          </a:p>
          <a:p>
            <a:pPr eaLnBrk="1" hangingPunct="1">
              <a:lnSpc>
                <a:spcPts val="1825"/>
              </a:lnSpc>
              <a:spcAft>
                <a:spcPts val="838"/>
              </a:spcAft>
            </a:pPr>
            <a:r>
              <a:rPr lang="en-US" sz="1500" b="1">
                <a:latin typeface="Times New Roman" panose="02020603050405020304" pitchFamily="18" charset="0"/>
              </a:rPr>
              <a:t>Supervisor: Dr. Mohammed Abdul Baset Assistant: Anssam Dhaher Huessin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1905000" y="2008188"/>
            <a:ext cx="33686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38"/>
              </a:spcBef>
              <a:spcAft>
                <a:spcPts val="1263"/>
              </a:spcAft>
            </a:pPr>
            <a:r>
              <a:rPr lang="en-US" b="1">
                <a:latin typeface="Times New Roman" panose="02020603050405020304" pitchFamily="18" charset="0"/>
              </a:rPr>
              <a:t>Lab -10-</a:t>
            </a:r>
          </a:p>
          <a:p>
            <a:pPr algn="ctr" eaLnBrk="1" hangingPunct="1">
              <a:spcAft>
                <a:spcPts val="1675"/>
              </a:spcAft>
            </a:pPr>
            <a:r>
              <a:rPr lang="en-US" b="1">
                <a:latin typeface="Times New Roman" panose="02020603050405020304" pitchFamily="18" charset="0"/>
              </a:rPr>
              <a:t>Titration of Acetic Acid in Vinegar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560388" y="2886075"/>
            <a:ext cx="66087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447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875"/>
              </a:lnSpc>
              <a:spcBef>
                <a:spcPts val="1675"/>
              </a:spcBef>
            </a:pPr>
            <a:r>
              <a:rPr lang="en-US" sz="1400" b="1">
                <a:latin typeface="Times New Roman" panose="02020603050405020304" pitchFamily="18" charset="0"/>
              </a:rPr>
              <a:t>1. Introduction:</a:t>
            </a:r>
          </a:p>
          <a:p>
            <a:pPr algn="just" eaLnBrk="1" hangingPunct="1">
              <a:lnSpc>
                <a:spcPts val="1875"/>
              </a:lnSpc>
            </a:pPr>
            <a:r>
              <a:rPr lang="en-US" sz="1400">
                <a:latin typeface="Times New Roman" panose="02020603050405020304" pitchFamily="18" charset="0"/>
              </a:rPr>
              <a:t>• Acetic Acid (from Latin </a:t>
            </a:r>
            <a:r>
              <a:rPr lang="en-US" sz="1400" i="1">
                <a:latin typeface="Times New Roman" panose="02020603050405020304" pitchFamily="18" charset="0"/>
              </a:rPr>
              <a:t>acetum</a:t>
            </a:r>
            <a:r>
              <a:rPr lang="en-US" sz="1400">
                <a:latin typeface="Times New Roman" panose="02020603050405020304" pitchFamily="18" charset="0"/>
              </a:rPr>
              <a:t> for vinegar) is the main component of Vinegar. It is a carbon based compound with a single ionizable proton, making it an organic acid of the larger class of organic acids called Carboxylic Acids; organic compounds with a -COOH functional moiety.</a:t>
            </a:r>
          </a:p>
        </p:txBody>
      </p:sp>
      <p:sp>
        <p:nvSpPr>
          <p:cNvPr id="45061" name="Rectangle 7"/>
          <p:cNvSpPr>
            <a:spLocks noChangeArrowheads="1"/>
          </p:cNvSpPr>
          <p:nvPr/>
        </p:nvSpPr>
        <p:spPr bwMode="auto">
          <a:xfrm>
            <a:off x="560388" y="5413375"/>
            <a:ext cx="6602412" cy="211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4447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ts val="1825"/>
              </a:lnSpc>
              <a:spcBef>
                <a:spcPts val="838"/>
              </a:spcBef>
            </a:pPr>
            <a:r>
              <a:rPr lang="en-US" sz="1400">
                <a:latin typeface="Times New Roman" panose="02020603050405020304" pitchFamily="18" charset="0"/>
              </a:rPr>
              <a:t>•    Typically the Acetic Acid content of a vinegar will vary from about 5-8% for Table Vinegars to about 18% for Pickling Vinegars.</a:t>
            </a:r>
          </a:p>
          <a:p>
            <a:pPr algn="just" eaLnBrk="1" hangingPunct="1">
              <a:lnSpc>
                <a:spcPts val="1850"/>
              </a:lnSpc>
            </a:pPr>
            <a:r>
              <a:rPr lang="en-US" sz="1400">
                <a:latin typeface="Times New Roman" panose="02020603050405020304" pitchFamily="18" charset="0"/>
              </a:rPr>
              <a:t>•    In this experiment we will determine the percentage Acetic Acid (CH</a:t>
            </a:r>
            <a:r>
              <a:rPr lang="en-US" sz="1400" baseline="-25000">
                <a:latin typeface="Times New Roman" panose="02020603050405020304" pitchFamily="18" charset="0"/>
              </a:rPr>
              <a:t>3</a:t>
            </a:r>
            <a:r>
              <a:rPr lang="en-US" sz="1400">
                <a:latin typeface="Times New Roman" panose="02020603050405020304" pitchFamily="18" charset="0"/>
              </a:rPr>
              <a:t>CO</a:t>
            </a:r>
            <a:r>
              <a:rPr lang="en-US" sz="1400" baseline="-25000">
                <a:latin typeface="Times New Roman" panose="02020603050405020304" pitchFamily="18" charset="0"/>
              </a:rPr>
              <a:t>2</a:t>
            </a:r>
            <a:r>
              <a:rPr lang="en-US" sz="1400">
                <a:latin typeface="Times New Roman" panose="02020603050405020304" pitchFamily="18" charset="0"/>
              </a:rPr>
              <a:t>H) in Vinegar. We will do this by Titrating the Acetic Acid present with a Strong Base; Sodium Hydroxide (NaOH).</a:t>
            </a:r>
          </a:p>
          <a:p>
            <a:pPr algn="just" eaLnBrk="1" hangingPunct="1">
              <a:lnSpc>
                <a:spcPts val="1875"/>
              </a:lnSpc>
            </a:pPr>
            <a:r>
              <a:rPr lang="en-US" sz="1400">
                <a:latin typeface="Times New Roman" panose="02020603050405020304" pitchFamily="18" charset="0"/>
              </a:rPr>
              <a:t>•    The Endpoint of the Titration will be detected using a Phenolphthalein indicator; an acid-base indicator that changes color from clear to pink in going from its acidic form to its basic form.</a:t>
            </a:r>
          </a:p>
          <a:p>
            <a:pPr algn="just" eaLnBrk="1" hangingPunct="1">
              <a:lnSpc>
                <a:spcPts val="1875"/>
              </a:lnSpc>
              <a:spcAft>
                <a:spcPts val="838"/>
              </a:spcAft>
            </a:pPr>
            <a:r>
              <a:rPr lang="en-US" sz="1400">
                <a:latin typeface="Times New Roman" panose="02020603050405020304" pitchFamily="18" charset="0"/>
              </a:rPr>
              <a:t>•    The chemical reaction has 1:1 stoichiometry.</a:t>
            </a:r>
          </a:p>
        </p:txBody>
      </p:sp>
      <p:sp>
        <p:nvSpPr>
          <p:cNvPr id="45062" name="Rectangle 8"/>
          <p:cNvSpPr>
            <a:spLocks noChangeArrowheads="1"/>
          </p:cNvSpPr>
          <p:nvPr/>
        </p:nvSpPr>
        <p:spPr bwMode="auto">
          <a:xfrm>
            <a:off x="1649413" y="7729538"/>
            <a:ext cx="41941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838"/>
              </a:spcBef>
            </a:pPr>
            <a:r>
              <a:rPr lang="en-US" sz="1500" b="1">
                <a:latin typeface="Times New Roman" panose="02020603050405020304" pitchFamily="18" charset="0"/>
              </a:rPr>
              <a:t>CH</a:t>
            </a:r>
            <a:r>
              <a:rPr lang="en-US" sz="1600" b="1">
                <a:latin typeface="Times New Roman" panose="02020603050405020304" pitchFamily="18" charset="0"/>
              </a:rPr>
              <a:t>3</a:t>
            </a:r>
            <a:r>
              <a:rPr lang="en-US" sz="1500" b="1">
                <a:latin typeface="Times New Roman" panose="02020603050405020304" pitchFamily="18" charset="0"/>
              </a:rPr>
              <a:t>COOH </a:t>
            </a:r>
            <a:r>
              <a:rPr lang="en-US" sz="1600" b="1">
                <a:latin typeface="Times New Roman" panose="02020603050405020304" pitchFamily="18" charset="0"/>
              </a:rPr>
              <a:t>(aq) </a:t>
            </a:r>
            <a:r>
              <a:rPr lang="en-US" sz="1500" b="1">
                <a:latin typeface="Times New Roman" panose="02020603050405020304" pitchFamily="18" charset="0"/>
              </a:rPr>
              <a:t>+ NaOH </a:t>
            </a:r>
            <a:r>
              <a:rPr lang="en-US" sz="1600" b="1">
                <a:latin typeface="Times New Roman" panose="02020603050405020304" pitchFamily="18" charset="0"/>
              </a:rPr>
              <a:t>(aq) </a:t>
            </a:r>
            <a:r>
              <a:rPr lang="en-US" sz="1500" b="1">
                <a:latin typeface="Times New Roman" panose="02020603050405020304" pitchFamily="18" charset="0"/>
              </a:rPr>
              <a:t>CH</a:t>
            </a:r>
            <a:r>
              <a:rPr lang="en-US" sz="1600" b="1">
                <a:latin typeface="Times New Roman" panose="02020603050405020304" pitchFamily="18" charset="0"/>
              </a:rPr>
              <a:t>3</a:t>
            </a:r>
            <a:r>
              <a:rPr lang="en-US" sz="1500" b="1">
                <a:latin typeface="Times New Roman" panose="02020603050405020304" pitchFamily="18" charset="0"/>
              </a:rPr>
              <a:t>COOH </a:t>
            </a:r>
            <a:r>
              <a:rPr lang="en-US" sz="1600" b="1">
                <a:latin typeface="Times New Roman" panose="02020603050405020304" pitchFamily="18" charset="0"/>
              </a:rPr>
              <a:t>(aq) </a:t>
            </a:r>
            <a:r>
              <a:rPr lang="en-US" sz="1500" b="1">
                <a:latin typeface="Times New Roman" panose="02020603050405020304" pitchFamily="18" charset="0"/>
              </a:rPr>
              <a:t>+ H</a:t>
            </a:r>
            <a:r>
              <a:rPr lang="en-US" sz="1600" b="1">
                <a:latin typeface="Times New Roman" panose="02020603050405020304" pitchFamily="18" charset="0"/>
              </a:rPr>
              <a:t>2</a:t>
            </a:r>
            <a:r>
              <a:rPr lang="en-US" sz="1500" b="1">
                <a:latin typeface="Times New Roman" panose="02020603050405020304" pitchFamily="18" charset="0"/>
              </a:rPr>
              <a:t>O</a:t>
            </a:r>
            <a:endParaRPr lang="en-US" sz="1500" b="1" baseline="30000"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7513" y="8308975"/>
            <a:ext cx="1706562" cy="1414463"/>
          </a:xfrm>
          <a:prstGeom prst="rect">
            <a:avLst/>
          </a:prstGeom>
        </p:spPr>
        <p:txBody>
          <a:bodyPr lIns="0" tIns="0" rIns="0" bIns="0"/>
          <a:lstStyle/>
          <a:p>
            <a:pPr marL="114300" algn="just" eaLnBrk="1" fontAlgn="auto" hangingPunct="1">
              <a:spcBef>
                <a:spcPts val="0"/>
              </a:spcBef>
              <a:spcAft>
                <a:spcPts val="420"/>
              </a:spcAft>
              <a:defRPr/>
            </a:pPr>
            <a:r>
              <a:rPr lang="en-US" sz="1400" b="1" dirty="0">
                <a:latin typeface="Times New Roman"/>
              </a:rPr>
              <a:t>2. Apparatus:</a:t>
            </a:r>
          </a:p>
          <a:p>
            <a:pPr marL="2540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1-   Stand &amp; clamp.</a:t>
            </a:r>
          </a:p>
          <a:p>
            <a:pPr marL="2540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2-   Pipet bulbs.</a:t>
            </a:r>
          </a:p>
          <a:p>
            <a:pPr marL="2540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3-    Beaker.</a:t>
            </a:r>
          </a:p>
          <a:p>
            <a:pPr marL="2540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4-    Conical flask.</a:t>
            </a:r>
          </a:p>
          <a:p>
            <a:pPr marL="2540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5-    Dropper.</a:t>
            </a:r>
          </a:p>
          <a:p>
            <a:pPr marL="254000" algn="just" eaLnBrk="1" fontAlgn="auto" hangingPunct="1">
              <a:lnSpc>
                <a:spcPts val="160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6-    Burette.</a:t>
            </a:r>
          </a:p>
        </p:txBody>
      </p:sp>
      <p:sp>
        <p:nvSpPr>
          <p:cNvPr id="45064" name="Rectangle 10"/>
          <p:cNvSpPr>
            <a:spLocks noChangeArrowheads="1"/>
          </p:cNvSpPr>
          <p:nvPr/>
        </p:nvSpPr>
        <p:spPr bwMode="auto">
          <a:xfrm>
            <a:off x="3654425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30</a:t>
            </a:r>
          </a:p>
        </p:txBody>
      </p:sp>
      <p:pic>
        <p:nvPicPr>
          <p:cNvPr id="450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900" y="4075113"/>
            <a:ext cx="3321050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988" y="341313"/>
            <a:ext cx="2849562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7513" y="4584700"/>
            <a:ext cx="6742112" cy="5656263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spcBef>
                <a:spcPts val="1470"/>
              </a:spcBef>
              <a:spcAft>
                <a:spcPts val="420"/>
              </a:spcAft>
              <a:defRPr/>
            </a:pPr>
            <a:r>
              <a:rPr lang="en-US" sz="1400" b="1" dirty="0">
                <a:latin typeface="Times New Roman"/>
              </a:rPr>
              <a:t>3.    Materials:</a:t>
            </a:r>
          </a:p>
          <a:p>
            <a:pPr marL="139700"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1-    Vinegar 10-mL burets.</a:t>
            </a:r>
          </a:p>
          <a:p>
            <a:pPr marL="139700"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2-    Standardized 1.00 M </a:t>
            </a:r>
            <a:r>
              <a:rPr lang="en-US" sz="1400" dirty="0" err="1">
                <a:latin typeface="Times New Roman"/>
              </a:rPr>
              <a:t>NaOH</a:t>
            </a:r>
            <a:r>
              <a:rPr lang="en-US" sz="1400" dirty="0">
                <a:latin typeface="Times New Roman"/>
              </a:rPr>
              <a:t>.</a:t>
            </a:r>
          </a:p>
          <a:p>
            <a:pPr marL="139700" algn="just" eaLnBrk="1" fontAlgn="auto" hangingPunct="1">
              <a:lnSpc>
                <a:spcPts val="1584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400" dirty="0">
                <a:latin typeface="Times New Roman"/>
              </a:rPr>
              <a:t>3-    Phenolphthalein.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atin typeface="Times New Roman"/>
              </a:rPr>
              <a:t>4.    Procedures: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A.    Preparation of burette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1.    Clean a 50 ml burette and rinse with DI water. A clean burette will have no droplets clinging to inside of the glass.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2.    Rinse the </a:t>
            </a:r>
            <a:r>
              <a:rPr lang="en-US" sz="1400" dirty="0" err="1">
                <a:latin typeface="Times New Roman"/>
              </a:rPr>
              <a:t>buret</a:t>
            </a:r>
            <a:r>
              <a:rPr lang="en-US" sz="1400" dirty="0">
                <a:latin typeface="Times New Roman"/>
              </a:rPr>
              <a:t> with two 5 ml portions of the standardized </a:t>
            </a:r>
            <a:r>
              <a:rPr lang="en-US" sz="1400" dirty="0" err="1">
                <a:latin typeface="Times New Roman"/>
              </a:rPr>
              <a:t>NaOH</a:t>
            </a:r>
            <a:r>
              <a:rPr lang="en-US" sz="1400" dirty="0">
                <a:latin typeface="Times New Roman"/>
              </a:rPr>
              <a:t> solution. Make sure you drain the </a:t>
            </a:r>
            <a:r>
              <a:rPr lang="en-US" sz="1400" dirty="0" err="1">
                <a:latin typeface="Times New Roman"/>
              </a:rPr>
              <a:t>NaOH</a:t>
            </a:r>
            <a:r>
              <a:rPr lang="en-US" sz="1400" dirty="0">
                <a:latin typeface="Times New Roman"/>
              </a:rPr>
              <a:t> solution through the tip of the </a:t>
            </a:r>
            <a:r>
              <a:rPr lang="en-US" sz="1400" dirty="0" err="1">
                <a:latin typeface="Times New Roman"/>
              </a:rPr>
              <a:t>buret</a:t>
            </a:r>
            <a:r>
              <a:rPr lang="en-US" sz="1400" dirty="0">
                <a:latin typeface="Times New Roman"/>
              </a:rPr>
              <a:t>.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3.    Using a funnel, fill the </a:t>
            </a:r>
            <a:r>
              <a:rPr lang="en-US" sz="1400" dirty="0" err="1">
                <a:latin typeface="Times New Roman"/>
              </a:rPr>
              <a:t>buret</a:t>
            </a:r>
            <a:r>
              <a:rPr lang="en-US" sz="1400" dirty="0">
                <a:latin typeface="Times New Roman"/>
              </a:rPr>
              <a:t> with the standardized </a:t>
            </a:r>
            <a:r>
              <a:rPr lang="en-US" sz="1400" dirty="0" err="1">
                <a:latin typeface="Times New Roman"/>
              </a:rPr>
              <a:t>NaOH</a:t>
            </a:r>
            <a:r>
              <a:rPr lang="en-US" sz="1400" dirty="0">
                <a:latin typeface="Times New Roman"/>
              </a:rPr>
              <a:t> solution. Make sure that the tip is also filled and there are no air bubbles in the tip.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400" dirty="0">
                <a:latin typeface="Times New Roman"/>
              </a:rPr>
              <a:t>4.    Slowly drain the </a:t>
            </a:r>
            <a:r>
              <a:rPr lang="en-US" sz="1400" dirty="0" err="1">
                <a:latin typeface="Times New Roman"/>
              </a:rPr>
              <a:t>NaOH</a:t>
            </a:r>
            <a:r>
              <a:rPr lang="en-US" sz="1400" dirty="0">
                <a:latin typeface="Times New Roman"/>
              </a:rPr>
              <a:t> out of the </a:t>
            </a:r>
            <a:r>
              <a:rPr lang="en-US" sz="1400" dirty="0" err="1">
                <a:latin typeface="Times New Roman"/>
              </a:rPr>
              <a:t>buret</a:t>
            </a:r>
            <a:r>
              <a:rPr lang="en-US" sz="1400" dirty="0">
                <a:latin typeface="Times New Roman"/>
              </a:rPr>
              <a:t> until the </a:t>
            </a:r>
            <a:r>
              <a:rPr lang="en-US" sz="1400" dirty="0" err="1">
                <a:latin typeface="Times New Roman"/>
              </a:rPr>
              <a:t>buret</a:t>
            </a:r>
            <a:r>
              <a:rPr lang="en-US" sz="1400" dirty="0">
                <a:latin typeface="Times New Roman"/>
              </a:rPr>
              <a:t> reads 0.0 ml. Read from the bottom of the meniscus. It is sometimes helpful to hold a piece of paper with a black line behind the </a:t>
            </a:r>
            <a:r>
              <a:rPr lang="en-US" sz="1400" dirty="0" err="1">
                <a:latin typeface="Times New Roman"/>
              </a:rPr>
              <a:t>buret</a:t>
            </a:r>
            <a:r>
              <a:rPr lang="en-US" sz="1400" dirty="0">
                <a:latin typeface="Times New Roman"/>
              </a:rPr>
              <a:t> and line it up with the meniscus.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B.    Preparation of the Vinegar solution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5.    Pipet 5 ml of the vinegar solution into a clean 250 ml flask.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6.    Add 50 ml of DI water to the flask.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1050"/>
              </a:spcAft>
              <a:defRPr/>
            </a:pPr>
            <a:r>
              <a:rPr lang="en-US" sz="1400" dirty="0">
                <a:latin typeface="Times New Roman"/>
              </a:rPr>
              <a:t>7.    Add two drops of phenolphthalein indicator.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C.    Determination of % acetic acid in Vinegar solution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8.    Place a white background underneath the flask with the vinegar solution.</a:t>
            </a:r>
          </a:p>
          <a:p>
            <a:pPr marL="381000" indent="-215900"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Times New Roman"/>
              </a:rPr>
              <a:t>9.    Slowly add with constant swirling the </a:t>
            </a:r>
            <a:r>
              <a:rPr lang="en-US" sz="1400" dirty="0" err="1">
                <a:latin typeface="Times New Roman"/>
              </a:rPr>
              <a:t>NaOH</a:t>
            </a:r>
            <a:r>
              <a:rPr lang="en-US" sz="1400" dirty="0">
                <a:latin typeface="Times New Roman"/>
              </a:rPr>
              <a:t> drop wise to the vinegar solution.</a:t>
            </a: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654425" y="10363200"/>
            <a:ext cx="1651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31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738" y="361950"/>
            <a:ext cx="6583362" cy="671513"/>
          </a:xfrm>
          <a:prstGeom prst="rect">
            <a:avLst/>
          </a:prstGeom>
        </p:spPr>
        <p:txBody>
          <a:bodyPr lIns="0" tIns="0" rIns="0" bIns="0"/>
          <a:lstStyle/>
          <a:p>
            <a:pPr marL="241808" indent="-228600" eaLnBrk="1" fontAlgn="auto" hangingPunct="1">
              <a:lnSpc>
                <a:spcPts val="1848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10.</a:t>
            </a:r>
            <a:r>
              <a:rPr lang="en-US" sz="1400">
                <a:latin typeface="Times New Roman"/>
              </a:rPr>
              <a:t>    Continue adding drop wise to the vinegar solution until the vinegar solution turns the faints shade of pink that remains for 30 seconds. This is called your endpoint.</a:t>
            </a:r>
          </a:p>
          <a:p>
            <a:pPr algn="just" eaLnBrk="1" fontAlgn="auto" hangingPunct="1">
              <a:lnSpc>
                <a:spcPts val="1848"/>
              </a:lnSpc>
              <a:spcBef>
                <a:spcPts val="0"/>
              </a:spcBef>
              <a:spcAft>
                <a:spcPts val="1260"/>
              </a:spcAft>
              <a:defRPr/>
            </a:pPr>
            <a:r>
              <a:rPr lang="en-US" sz="1400" b="1">
                <a:latin typeface="Times New Roman"/>
              </a:rPr>
              <a:t>11.</a:t>
            </a:r>
            <a:r>
              <a:rPr lang="en-US" sz="1400">
                <a:latin typeface="Times New Roman"/>
              </a:rPr>
              <a:t>    Calculate the </a:t>
            </a:r>
            <a:r>
              <a:rPr lang="en-US" sz="1400" i="1">
                <a:latin typeface="Times New Roman"/>
              </a:rPr>
              <a:t>%</a:t>
            </a:r>
            <a:r>
              <a:rPr lang="en-US" sz="1400">
                <a:latin typeface="Times New Roman"/>
              </a:rPr>
              <a:t> by mass of acetic acid in the vinegar solution.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0688" y="1308100"/>
            <a:ext cx="6754812" cy="2489200"/>
          </a:xfrm>
          <a:prstGeom prst="rect">
            <a:avLst/>
          </a:prstGeom>
        </p:spPr>
        <p:txBody>
          <a:bodyPr lIns="0" tIns="0" rIns="0" bIns="0"/>
          <a:lstStyle/>
          <a:p>
            <a:pPr algn="just" eaLnBrk="1" fontAlgn="auto" hangingPunct="1">
              <a:lnSpc>
                <a:spcPts val="1896"/>
              </a:lnSpc>
              <a:spcBef>
                <a:spcPts val="126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5. Calculation:</a:t>
            </a:r>
          </a:p>
          <a:p>
            <a:pPr marL="388112" indent="-228600" eaLnBrk="1" fontAlgn="auto" hangingPunct="1">
              <a:lnSpc>
                <a:spcPts val="1896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>
                <a:latin typeface="Times New Roman"/>
              </a:rPr>
              <a:t>•    The volume of NaOH added to the vinegar solution is read off the buret in milliliters and converted to liters (liters = ml / 1000).</a:t>
            </a:r>
          </a:p>
          <a:p>
            <a:pPr marL="388112" indent="-228600" eaLnBrk="1" fontAlgn="auto" hangingPunct="1">
              <a:lnSpc>
                <a:spcPts val="1896"/>
              </a:lnSpc>
              <a:spcBef>
                <a:spcPts val="0"/>
              </a:spcBef>
              <a:spcAft>
                <a:spcPts val="630"/>
              </a:spcAft>
              <a:defRPr/>
            </a:pPr>
            <a:r>
              <a:rPr lang="en-US" sz="1400">
                <a:latin typeface="Times New Roman"/>
              </a:rPr>
              <a:t>•    The moles of the sodium hydroxide used to react with the acetic acid in the vinegar solution can now be determined.</a:t>
            </a:r>
          </a:p>
          <a:p>
            <a:pPr algn="ctr" eaLnBrk="1" fontAlgn="auto" hangingPunct="1">
              <a:lnSpc>
                <a:spcPts val="3072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latin typeface="Times New Roman"/>
              </a:rPr>
              <a:t>moles of NaOH = (molarity of NaOH) x (liters of NaOH) moles of NaOH = moles of acetic acid</a:t>
            </a:r>
          </a:p>
          <a:p>
            <a:pPr marL="388112" indent="-228600" eaLnBrk="1" fontAlgn="auto" hangingPunct="1">
              <a:lnSpc>
                <a:spcPts val="1824"/>
              </a:lnSpc>
              <a:spcBef>
                <a:spcPts val="0"/>
              </a:spcBef>
              <a:spcAft>
                <a:spcPts val="630"/>
              </a:spcAft>
              <a:defRPr/>
            </a:pPr>
            <a:r>
              <a:rPr lang="en-US" sz="1400">
                <a:latin typeface="Times New Roman"/>
              </a:rPr>
              <a:t>•    The mass of the acetic acid in the vinegar solution is determined by using the moles of acetic acid and the molecular mass of acetic acid (60 g/mol).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25438" y="3992563"/>
            <a:ext cx="6788150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25"/>
              </a:spcBef>
              <a:spcAft>
                <a:spcPts val="1263"/>
              </a:spcAft>
            </a:pPr>
            <a:r>
              <a:rPr lang="en-US" sz="1400" b="1">
                <a:latin typeface="Times New Roman" panose="02020603050405020304" pitchFamily="18" charset="0"/>
              </a:rPr>
              <a:t>grams of CH</a:t>
            </a:r>
            <a:r>
              <a:rPr lang="en-US" sz="900" b="1">
                <a:latin typeface="Times New Roman" panose="02020603050405020304" pitchFamily="18" charset="0"/>
              </a:rPr>
              <a:t>3</a:t>
            </a:r>
            <a:r>
              <a:rPr lang="en-US" sz="1400" b="1">
                <a:latin typeface="Times New Roman" panose="02020603050405020304" pitchFamily="18" charset="0"/>
              </a:rPr>
              <a:t>COOH = (molecular mass of CH</a:t>
            </a:r>
            <a:r>
              <a:rPr lang="en-US" sz="900" b="1">
                <a:latin typeface="Times New Roman" panose="02020603050405020304" pitchFamily="18" charset="0"/>
              </a:rPr>
              <a:t>3</a:t>
            </a:r>
            <a:r>
              <a:rPr lang="en-US" sz="1400" b="1">
                <a:latin typeface="Times New Roman" panose="02020603050405020304" pitchFamily="18" charset="0"/>
              </a:rPr>
              <a:t>COOH) x (moles of CH</a:t>
            </a:r>
            <a:r>
              <a:rPr lang="en-US" sz="900" b="1">
                <a:latin typeface="Times New Roman" panose="02020603050405020304" pitchFamily="18" charset="0"/>
              </a:rPr>
              <a:t>3</a:t>
            </a:r>
            <a:r>
              <a:rPr lang="en-US" sz="1400" b="1">
                <a:latin typeface="Times New Roman" panose="02020603050405020304" pitchFamily="18" charset="0"/>
              </a:rPr>
              <a:t>COOH)</a:t>
            </a:r>
          </a:p>
          <a:p>
            <a:pPr algn="just" eaLnBrk="1" hangingPunct="1">
              <a:lnSpc>
                <a:spcPts val="1850"/>
              </a:lnSpc>
              <a:spcAft>
                <a:spcPts val="625"/>
              </a:spcAft>
            </a:pPr>
            <a:r>
              <a:rPr lang="en-US" sz="1400">
                <a:latin typeface="Times New Roman" panose="02020603050405020304" pitchFamily="18" charset="0"/>
              </a:rPr>
              <a:t>In order to calculate the percent acetic acid in the vinegar solution by mass, we will assume the density of the vinegar solution is the same as water (1.00 g/ml).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576263" y="5002213"/>
            <a:ext cx="63373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625"/>
              </a:spcBef>
              <a:spcAft>
                <a:spcPts val="1263"/>
              </a:spcAft>
            </a:pPr>
            <a:r>
              <a:rPr lang="en-US" sz="1400" b="1">
                <a:latin typeface="Times New Roman" panose="02020603050405020304" pitchFamily="18" charset="0"/>
              </a:rPr>
              <a:t>grams of vinegar solution = density of vinegar solution x volume of vinegar solution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25438" y="5383213"/>
            <a:ext cx="44545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ts val="1263"/>
              </a:spcBef>
              <a:spcAft>
                <a:spcPts val="1263"/>
              </a:spcAft>
            </a:pPr>
            <a:r>
              <a:rPr lang="en-US" sz="1400">
                <a:latin typeface="Times New Roman" panose="02020603050405020304" pitchFamily="18" charset="0"/>
              </a:rPr>
              <a:t>To calculate the % acetic acid by mass in the vinegar solution:</a:t>
            </a:r>
          </a:p>
        </p:txBody>
      </p:sp>
      <p:sp>
        <p:nvSpPr>
          <p:cNvPr id="47111" name="Rectangle 8"/>
          <p:cNvSpPr>
            <a:spLocks noChangeArrowheads="1"/>
          </p:cNvSpPr>
          <p:nvPr/>
        </p:nvSpPr>
        <p:spPr bwMode="auto">
          <a:xfrm>
            <a:off x="3654425" y="10363200"/>
            <a:ext cx="17621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sz="1100">
                <a:latin typeface="Times New Roman" panose="02020603050405020304" pitchFamily="18" charset="0"/>
              </a:rPr>
              <a:t>32</a:t>
            </a:r>
          </a:p>
        </p:txBody>
      </p:sp>
      <p:pic>
        <p:nvPicPr>
          <p:cNvPr id="47112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" y="5765800"/>
            <a:ext cx="68024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725</Words>
  <Application>Microsoft Office PowerPoint</Application>
  <PresentationFormat>Custom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ььььь</dc:creator>
  <cp:keywords/>
  <cp:lastModifiedBy>hp</cp:lastModifiedBy>
  <cp:revision>17</cp:revision>
  <dcterms:modified xsi:type="dcterms:W3CDTF">2018-11-17T17:02:08Z</dcterms:modified>
</cp:coreProperties>
</file>